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68" r:id="rId4"/>
    <p:sldId id="269" r:id="rId5"/>
    <p:sldId id="267" r:id="rId6"/>
    <p:sldId id="265" r:id="rId7"/>
    <p:sldId id="259" r:id="rId8"/>
    <p:sldId id="260" r:id="rId9"/>
    <p:sldId id="261" r:id="rId10"/>
    <p:sldId id="258" r:id="rId11"/>
    <p:sldId id="262" r:id="rId12"/>
    <p:sldId id="263" r:id="rId13"/>
    <p:sldId id="266" r:id="rId14"/>
    <p:sldId id="270" r:id="rId15"/>
    <p:sldId id="264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4.4296788482834993E-3"/>
          <c:y val="3.3250207813798854E-3"/>
          <c:w val="0.95127353266888226"/>
          <c:h val="0.9268495428096426"/>
        </c:manualLayout>
      </c:layout>
      <c:pie3DChart>
        <c:varyColors val="1"/>
        <c:ser>
          <c:idx val="0"/>
          <c:order val="0"/>
          <c:explosion val="25"/>
          <c:cat>
            <c:strRef>
              <c:f>Sheet1!$F$1:$F$4</c:f>
              <c:strCache>
                <c:ptCount val="4"/>
                <c:pt idx="0">
                  <c:v>0-3</c:v>
                </c:pt>
                <c:pt idx="1">
                  <c:v>4-14%</c:v>
                </c:pt>
                <c:pt idx="2">
                  <c:v>15-30</c:v>
                </c:pt>
                <c:pt idx="3">
                  <c:v>30+</c:v>
                </c:pt>
              </c:strCache>
            </c:strRef>
          </c:cat>
          <c:val>
            <c:numRef>
              <c:f>Sheet1!$G$1:$G$4</c:f>
              <c:numCache>
                <c:formatCode>0.00%</c:formatCode>
                <c:ptCount val="4"/>
                <c:pt idx="0">
                  <c:v>1.0000000000000005E-2</c:v>
                </c:pt>
                <c:pt idx="1">
                  <c:v>0.85000000000000031</c:v>
                </c:pt>
                <c:pt idx="2">
                  <c:v>0.1</c:v>
                </c:pt>
                <c:pt idx="3">
                  <c:v>4.0000000000000022E-2</c:v>
                </c:pt>
              </c:numCache>
            </c:numRef>
          </c:val>
        </c:ser>
      </c:pie3DChart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8/31/2009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8/31/2009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8/31/2009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8/31/2009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8/31/2009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8/31/2009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8/31/2009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8/31/2009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8/31/2009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8/31/2009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8/31/2009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B4B15-EA64-442A-978F-A25A064CE72F}" type="datetimeFigureOut">
              <a:rPr lang="en-US" smtClean="0"/>
              <a:pPr/>
              <a:t>8/31/2009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05801" y="175729"/>
            <a:ext cx="435119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ECCLESIASTES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05801" y="175729"/>
            <a:ext cx="435119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ECCLESIASTES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669" t="25000" r="22694" b="12500"/>
          <a:stretch>
            <a:fillRect/>
          </a:stretch>
        </p:blipFill>
        <p:spPr bwMode="auto">
          <a:xfrm rot="5400000">
            <a:off x="395036" y="1738563"/>
            <a:ext cx="5715000" cy="360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457200" y="60960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Ecclesiastes “</a:t>
            </a:r>
            <a:r>
              <a:rPr lang="en-US" sz="2800" dirty="0" err="1" smtClean="0">
                <a:latin typeface="Magneto" pitchFamily="82" charset="0"/>
              </a:rPr>
              <a:t>Wordle</a:t>
            </a:r>
            <a:r>
              <a:rPr lang="en-US" sz="2800" dirty="0" smtClean="0">
                <a:latin typeface="Magneto" pitchFamily="82" charset="0"/>
              </a:rPr>
              <a:t>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 tmFilter="0,0; .5, 0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858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Job: Righteous but a sinner</a:t>
            </a:r>
            <a:endParaRPr lang="en-US" sz="32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05801" y="175729"/>
            <a:ext cx="435119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ECCLESIASTES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222417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Solomon: Wise but a fool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858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  <a:latin typeface="+mj-lt"/>
              </a:rPr>
              <a:t>Instruments</a:t>
            </a:r>
            <a:r>
              <a:rPr lang="en-US" sz="3200" dirty="0" smtClean="0">
                <a:latin typeface="+mj-lt"/>
              </a:rPr>
              <a:t> ~ NASB, ESV, </a:t>
            </a:r>
            <a:r>
              <a:rPr lang="en-US" sz="3200" i="1" dirty="0" smtClean="0">
                <a:solidFill>
                  <a:schemeClr val="bg1"/>
                </a:solidFill>
                <a:latin typeface="+mj-lt"/>
              </a:rPr>
              <a:t>concubines</a:t>
            </a:r>
            <a:r>
              <a:rPr lang="en-US" sz="3200" dirty="0" smtClean="0">
                <a:latin typeface="+mj-lt"/>
              </a:rPr>
              <a:t>; NIV, </a:t>
            </a:r>
            <a:r>
              <a:rPr lang="en-US" sz="3200" i="1" dirty="0" smtClean="0">
                <a:solidFill>
                  <a:schemeClr val="bg1"/>
                </a:solidFill>
                <a:latin typeface="+mj-lt"/>
              </a:rPr>
              <a:t>harem</a:t>
            </a:r>
            <a:endParaRPr lang="en-US" sz="32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05801" y="175729"/>
            <a:ext cx="435119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ECCLESIASTES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858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Eat right.</a:t>
            </a:r>
            <a:endParaRPr lang="en-US" sz="32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05801" y="175729"/>
            <a:ext cx="435119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ECCLESIASTES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6858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Die anyway.</a:t>
            </a:r>
            <a:endParaRPr lang="en-US" sz="32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6858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Stay fit.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4" grpId="0"/>
      <p:bldP spid="4" grpId="1"/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858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  <a:latin typeface="+mj-lt"/>
              </a:rPr>
              <a:t>The secret things belong to the </a:t>
            </a:r>
            <a:r>
              <a:rPr lang="en-US" sz="3200" i="1" cap="small" dirty="0" smtClean="0">
                <a:solidFill>
                  <a:schemeClr val="bg1"/>
                </a:solidFill>
                <a:latin typeface="+mj-lt"/>
              </a:rPr>
              <a:t>Lord</a:t>
            </a:r>
            <a:r>
              <a:rPr lang="en-US" sz="3200" i="1" dirty="0" smtClean="0">
                <a:solidFill>
                  <a:schemeClr val="bg1"/>
                </a:solidFill>
                <a:latin typeface="+mj-lt"/>
              </a:rPr>
              <a:t> our God, but those things which are revealed belong to us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05801" y="175729"/>
            <a:ext cx="435119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ECCLESIASTES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133600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  <a:latin typeface="+mj-lt"/>
              </a:rPr>
              <a:t>and to our children forever, that we may do all the words of this law. </a:t>
            </a:r>
            <a:endParaRPr lang="en-US" sz="32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0960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Deuteronomy 29.29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 tmFilter="0,0; .5, 0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7" grpId="0"/>
      <p:bldP spid="7" grpId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858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KJV, NIV, ESV ~ </a:t>
            </a:r>
            <a:r>
              <a:rPr lang="en-US" sz="3200" i="1" dirty="0" smtClean="0">
                <a:solidFill>
                  <a:schemeClr val="bg1"/>
                </a:solidFill>
                <a:latin typeface="+mj-lt"/>
              </a:rPr>
              <a:t>whole duty of man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05801" y="175729"/>
            <a:ext cx="435119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ECCLESIASTES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690048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NASB, </a:t>
            </a:r>
            <a:r>
              <a:rPr lang="en-US" sz="3200" i="1" dirty="0" smtClean="0">
                <a:solidFill>
                  <a:schemeClr val="bg1"/>
                </a:solidFill>
                <a:latin typeface="+mj-lt"/>
              </a:rPr>
              <a:t>applies to every person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4" grpId="0"/>
      <p:bldP spid="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05801" y="175729"/>
            <a:ext cx="435119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ECCLESIASTES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0" y="304800"/>
          <a:ext cx="6477000" cy="5181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46482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Magneto" pitchFamily="82" charset="0"/>
              </a:rPr>
              <a:t>Ages 0-3 ~ 1%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5080324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Magneto" pitchFamily="82" charset="0"/>
              </a:rPr>
              <a:t>Ages 4-14 ~ 85%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5537524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Magneto" pitchFamily="82" charset="0"/>
              </a:rPr>
              <a:t>Ages 15-30 </a:t>
            </a:r>
            <a:r>
              <a:rPr lang="en-US" sz="2800" dirty="0" smtClean="0">
                <a:latin typeface="Magneto" pitchFamily="82" charset="0"/>
              </a:rPr>
              <a:t>~ 10%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5981076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Magneto" pitchFamily="82" charset="0"/>
              </a:rPr>
              <a:t>Ages 30+ ~ 4%</a:t>
            </a:r>
          </a:p>
        </p:txBody>
      </p:sp>
      <p:sp>
        <p:nvSpPr>
          <p:cNvPr id="14" name="Freeform 13"/>
          <p:cNvSpPr/>
          <p:nvPr/>
        </p:nvSpPr>
        <p:spPr>
          <a:xfrm>
            <a:off x="2947916" y="764275"/>
            <a:ext cx="491320" cy="2033516"/>
          </a:xfrm>
          <a:custGeom>
            <a:avLst/>
            <a:gdLst>
              <a:gd name="connsiteX0" fmla="*/ 491320 w 491320"/>
              <a:gd name="connsiteY0" fmla="*/ 0 h 2033516"/>
              <a:gd name="connsiteX1" fmla="*/ 0 w 491320"/>
              <a:gd name="connsiteY1" fmla="*/ 13647 h 2033516"/>
              <a:gd name="connsiteX2" fmla="*/ 150126 w 491320"/>
              <a:gd name="connsiteY2" fmla="*/ 2033516 h 2033516"/>
              <a:gd name="connsiteX3" fmla="*/ 491320 w 491320"/>
              <a:gd name="connsiteY3" fmla="*/ 0 h 2033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320" h="2033516">
                <a:moveTo>
                  <a:pt x="491320" y="0"/>
                </a:moveTo>
                <a:lnTo>
                  <a:pt x="0" y="13647"/>
                </a:lnTo>
                <a:lnTo>
                  <a:pt x="150126" y="2033516"/>
                </a:lnTo>
                <a:lnTo>
                  <a:pt x="49132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82221" y="990600"/>
            <a:ext cx="5750257" cy="3711053"/>
            <a:chOff x="482221" y="990600"/>
            <a:chExt cx="5750257" cy="3711053"/>
          </a:xfrm>
        </p:grpSpPr>
        <p:sp>
          <p:nvSpPr>
            <p:cNvPr id="16" name="Freeform 15"/>
            <p:cNvSpPr/>
            <p:nvPr/>
          </p:nvSpPr>
          <p:spPr>
            <a:xfrm>
              <a:off x="482221" y="1009934"/>
              <a:ext cx="5750257" cy="3691719"/>
            </a:xfrm>
            <a:custGeom>
              <a:avLst/>
              <a:gdLst>
                <a:gd name="connsiteX0" fmla="*/ 2806889 w 5750257"/>
                <a:gd name="connsiteY0" fmla="*/ 0 h 3691719"/>
                <a:gd name="connsiteX1" fmla="*/ 4471916 w 5750257"/>
                <a:gd name="connsiteY1" fmla="*/ 232012 h 3691719"/>
                <a:gd name="connsiteX2" fmla="*/ 5522794 w 5750257"/>
                <a:gd name="connsiteY2" fmla="*/ 1037230 h 3691719"/>
                <a:gd name="connsiteX3" fmla="*/ 5645624 w 5750257"/>
                <a:gd name="connsiteY3" fmla="*/ 2402006 h 3691719"/>
                <a:gd name="connsiteX4" fmla="*/ 4894997 w 5750257"/>
                <a:gd name="connsiteY4" fmla="*/ 3316406 h 3691719"/>
                <a:gd name="connsiteX5" fmla="*/ 3339152 w 5750257"/>
                <a:gd name="connsiteY5" fmla="*/ 3657600 h 3691719"/>
                <a:gd name="connsiteX6" fmla="*/ 1469409 w 5750257"/>
                <a:gd name="connsiteY6" fmla="*/ 3521123 h 3691719"/>
                <a:gd name="connsiteX7" fmla="*/ 268406 w 5750257"/>
                <a:gd name="connsiteY7" fmla="*/ 2743200 h 3691719"/>
                <a:gd name="connsiteX8" fmla="*/ 22746 w 5750257"/>
                <a:gd name="connsiteY8" fmla="*/ 1856096 h 3691719"/>
                <a:gd name="connsiteX9" fmla="*/ 131928 w 5750257"/>
                <a:gd name="connsiteY9" fmla="*/ 941696 h 3691719"/>
                <a:gd name="connsiteX10" fmla="*/ 568657 w 5750257"/>
                <a:gd name="connsiteY10" fmla="*/ 518615 h 3691719"/>
                <a:gd name="connsiteX11" fmla="*/ 1032680 w 5750257"/>
                <a:gd name="connsiteY11" fmla="*/ 245660 h 369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50257" h="3691719">
                  <a:moveTo>
                    <a:pt x="2806889" y="0"/>
                  </a:moveTo>
                  <a:cubicBezTo>
                    <a:pt x="3413077" y="29570"/>
                    <a:pt x="4019265" y="59140"/>
                    <a:pt x="4471916" y="232012"/>
                  </a:cubicBezTo>
                  <a:cubicBezTo>
                    <a:pt x="4924567" y="404884"/>
                    <a:pt x="5327176" y="675564"/>
                    <a:pt x="5522794" y="1037230"/>
                  </a:cubicBezTo>
                  <a:cubicBezTo>
                    <a:pt x="5718412" y="1398896"/>
                    <a:pt x="5750257" y="2022143"/>
                    <a:pt x="5645624" y="2402006"/>
                  </a:cubicBezTo>
                  <a:cubicBezTo>
                    <a:pt x="5540991" y="2781869"/>
                    <a:pt x="5279409" y="3107140"/>
                    <a:pt x="4894997" y="3316406"/>
                  </a:cubicBezTo>
                  <a:cubicBezTo>
                    <a:pt x="4510585" y="3525672"/>
                    <a:pt x="3910083" y="3623481"/>
                    <a:pt x="3339152" y="3657600"/>
                  </a:cubicBezTo>
                  <a:cubicBezTo>
                    <a:pt x="2768221" y="3691719"/>
                    <a:pt x="1981200" y="3673523"/>
                    <a:pt x="1469409" y="3521123"/>
                  </a:cubicBezTo>
                  <a:cubicBezTo>
                    <a:pt x="957618" y="3368723"/>
                    <a:pt x="509517" y="3020705"/>
                    <a:pt x="268406" y="2743200"/>
                  </a:cubicBezTo>
                  <a:cubicBezTo>
                    <a:pt x="27296" y="2465696"/>
                    <a:pt x="45492" y="2156347"/>
                    <a:pt x="22746" y="1856096"/>
                  </a:cubicBezTo>
                  <a:cubicBezTo>
                    <a:pt x="0" y="1555845"/>
                    <a:pt x="40943" y="1164610"/>
                    <a:pt x="131928" y="941696"/>
                  </a:cubicBezTo>
                  <a:cubicBezTo>
                    <a:pt x="222913" y="718782"/>
                    <a:pt x="418532" y="634621"/>
                    <a:pt x="568657" y="518615"/>
                  </a:cubicBezTo>
                  <a:cubicBezTo>
                    <a:pt x="718782" y="402609"/>
                    <a:pt x="875731" y="324134"/>
                    <a:pt x="1032680" y="24566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5400000">
              <a:off x="2667000" y="1447800"/>
              <a:ext cx="1066800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6" idx="11"/>
            </p:cNvCxnSpPr>
            <p:nvPr/>
          </p:nvCxnSpPr>
          <p:spPr>
            <a:xfrm>
              <a:off x="1514901" y="1255594"/>
              <a:ext cx="1609299" cy="8018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491319" y="614149"/>
            <a:ext cx="2785282" cy="1900452"/>
            <a:chOff x="491319" y="614149"/>
            <a:chExt cx="2785282" cy="1900452"/>
          </a:xfrm>
        </p:grpSpPr>
        <p:cxnSp>
          <p:nvCxnSpPr>
            <p:cNvPr id="26" name="Straight Connector 25"/>
            <p:cNvCxnSpPr>
              <a:stCxn id="29" idx="0"/>
            </p:cNvCxnSpPr>
            <p:nvPr/>
          </p:nvCxnSpPr>
          <p:spPr>
            <a:xfrm>
              <a:off x="2361063" y="614149"/>
              <a:ext cx="915537" cy="19004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endCxn id="29" idx="4"/>
            </p:cNvCxnSpPr>
            <p:nvPr/>
          </p:nvCxnSpPr>
          <p:spPr>
            <a:xfrm rot="10800000">
              <a:off x="491320" y="1665028"/>
              <a:ext cx="2785281" cy="849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reeform 28"/>
            <p:cNvSpPr/>
            <p:nvPr/>
          </p:nvSpPr>
          <p:spPr>
            <a:xfrm>
              <a:off x="491319" y="614149"/>
              <a:ext cx="1869744" cy="1050878"/>
            </a:xfrm>
            <a:custGeom>
              <a:avLst/>
              <a:gdLst>
                <a:gd name="connsiteX0" fmla="*/ 1869744 w 1869744"/>
                <a:gd name="connsiteY0" fmla="*/ 0 h 1050878"/>
                <a:gd name="connsiteX1" fmla="*/ 1160060 w 1869744"/>
                <a:gd name="connsiteY1" fmla="*/ 109182 h 1050878"/>
                <a:gd name="connsiteX2" fmla="*/ 600502 w 1869744"/>
                <a:gd name="connsiteY2" fmla="*/ 368490 h 1050878"/>
                <a:gd name="connsiteX3" fmla="*/ 204717 w 1869744"/>
                <a:gd name="connsiteY3" fmla="*/ 682388 h 1050878"/>
                <a:gd name="connsiteX4" fmla="*/ 0 w 1869744"/>
                <a:gd name="connsiteY4" fmla="*/ 1050878 h 105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9744" h="1050878">
                  <a:moveTo>
                    <a:pt x="1869744" y="0"/>
                  </a:moveTo>
                  <a:cubicBezTo>
                    <a:pt x="1620672" y="23883"/>
                    <a:pt x="1371600" y="47767"/>
                    <a:pt x="1160060" y="109182"/>
                  </a:cubicBezTo>
                  <a:cubicBezTo>
                    <a:pt x="948520" y="170597"/>
                    <a:pt x="759726" y="272956"/>
                    <a:pt x="600502" y="368490"/>
                  </a:cubicBezTo>
                  <a:cubicBezTo>
                    <a:pt x="441278" y="464024"/>
                    <a:pt x="304801" y="568657"/>
                    <a:pt x="204717" y="682388"/>
                  </a:cubicBezTo>
                  <a:cubicBezTo>
                    <a:pt x="104633" y="796119"/>
                    <a:pt x="52316" y="923498"/>
                    <a:pt x="0" y="105087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Freeform 33"/>
          <p:cNvSpPr/>
          <p:nvPr/>
        </p:nvSpPr>
        <p:spPr>
          <a:xfrm>
            <a:off x="2178756" y="756356"/>
            <a:ext cx="959555" cy="1998133"/>
          </a:xfrm>
          <a:custGeom>
            <a:avLst/>
            <a:gdLst>
              <a:gd name="connsiteX0" fmla="*/ 959555 w 959555"/>
              <a:gd name="connsiteY0" fmla="*/ 0 h 1998133"/>
              <a:gd name="connsiteX1" fmla="*/ 0 w 959555"/>
              <a:gd name="connsiteY1" fmla="*/ 90311 h 1998133"/>
              <a:gd name="connsiteX2" fmla="*/ 925688 w 959555"/>
              <a:gd name="connsiteY2" fmla="*/ 1998133 h 1998133"/>
              <a:gd name="connsiteX3" fmla="*/ 959555 w 959555"/>
              <a:gd name="connsiteY3" fmla="*/ 0 h 199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555" h="1998133">
                <a:moveTo>
                  <a:pt x="959555" y="0"/>
                </a:moveTo>
                <a:lnTo>
                  <a:pt x="0" y="90311"/>
                </a:lnTo>
                <a:lnTo>
                  <a:pt x="925688" y="1998133"/>
                </a:lnTo>
                <a:lnTo>
                  <a:pt x="959555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  <p:bldP spid="9" grpId="0"/>
      <p:bldP spid="9" grpId="1"/>
      <p:bldP spid="10" grpId="0"/>
      <p:bldP spid="10" grpId="1"/>
      <p:bldP spid="12" grpId="0"/>
      <p:bldP spid="12" grpId="1"/>
      <p:bldP spid="13" grpId="0"/>
      <p:bldP spid="13" grpId="1"/>
      <p:bldP spid="14" grpId="0" animBg="1"/>
      <p:bldP spid="14" grpId="1" animBg="1"/>
      <p:bldP spid="34" grpId="0" animBg="1"/>
      <p:bldP spid="3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85800"/>
            <a:ext cx="7543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+mj-lt"/>
              </a:rPr>
              <a:t>Why do banks charge you a "non-sufficient funds fee" on money they already know you don't have?  </a:t>
            </a:r>
            <a:endParaRPr lang="en-US" sz="26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932296"/>
            <a:ext cx="5867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+mj-lt"/>
              </a:rPr>
              <a:t>Tell a man that there are 400 billion stars and he'll believe you. Tell him a bench has wet paint and he has to touch it.  </a:t>
            </a:r>
          </a:p>
          <a:p>
            <a:endParaRPr lang="en-US" sz="2600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567752"/>
            <a:ext cx="5867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+mj-lt"/>
              </a:rPr>
              <a:t>The tasteless furniture donated by Mrs. </a:t>
            </a:r>
            <a:r>
              <a:rPr lang="en-US" sz="2600" dirty="0" err="1" smtClean="0">
                <a:latin typeface="+mj-lt"/>
              </a:rPr>
              <a:t>Strumpf</a:t>
            </a:r>
            <a:r>
              <a:rPr lang="en-US" sz="2600" dirty="0" smtClean="0">
                <a:latin typeface="+mj-lt"/>
              </a:rPr>
              <a:t> lasts forever, while key office equipment breaks down within eight months?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5586428"/>
            <a:ext cx="5867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+mj-lt"/>
              </a:rPr>
              <a:t>The one who feels led to pray for you before service always has bad breath?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05801" y="175729"/>
            <a:ext cx="435119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ECCLESIASTES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4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4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4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6" grpId="0"/>
      <p:bldP spid="6" grpId="1"/>
      <p:bldP spid="6" grpId="2"/>
      <p:bldP spid="7" grpId="0"/>
      <p:bldP spid="7" grpId="1"/>
      <p:bldP spid="7" grpId="2"/>
      <p:bldP spid="9" grpId="0"/>
      <p:bldP spid="9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85800"/>
            <a:ext cx="7543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+mj-lt"/>
              </a:rPr>
              <a:t>People at congregational meetings agree instantly about complex restructuring of the church ministry and argue endlessly over paper stock for the bulletins? </a:t>
            </a:r>
            <a:endParaRPr lang="en-US" sz="26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299648"/>
            <a:ext cx="5867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+mj-lt"/>
              </a:rPr>
              <a:t>Your shoelaces break and shirt buttons fall off only during the Sunday morning rush for church?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921456"/>
            <a:ext cx="5867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+mj-lt"/>
              </a:rPr>
              <a:t>The renowned guest speaker is hailed for his 'fresh and bright preaching' when everything he's said I've been preaching for months?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05801" y="175729"/>
            <a:ext cx="435119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ECCLESIASTES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4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4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6" grpId="0"/>
      <p:bldP spid="6" grpId="1"/>
      <p:bldP spid="6" grpId="2"/>
      <p:bldP spid="7" grpId="0"/>
      <p:bldP spid="7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85800"/>
            <a:ext cx="7543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+mj-lt"/>
              </a:rPr>
              <a:t>On the Sunday we finally sing Mr. </a:t>
            </a:r>
            <a:r>
              <a:rPr lang="en-US" sz="2600" dirty="0" err="1" smtClean="0">
                <a:latin typeface="+mj-lt"/>
              </a:rPr>
              <a:t>Fusselmeier's</a:t>
            </a:r>
            <a:r>
              <a:rPr lang="en-US" sz="2600" dirty="0" smtClean="0">
                <a:latin typeface="+mj-lt"/>
              </a:rPr>
              <a:t> favorite hymn, he isn't there? </a:t>
            </a:r>
            <a:endParaRPr lang="en-US" sz="26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918648"/>
            <a:ext cx="5867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+mj-lt"/>
              </a:rPr>
              <a:t>The issue I don't understand is the one point not covered in my commentaries?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151496"/>
            <a:ext cx="5867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+mj-lt"/>
              </a:rPr>
              <a:t>The one time my throat gets dry during preaching is the week someone forgot to change last week's water?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05801" y="175729"/>
            <a:ext cx="435119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ECCLESIASTES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784229"/>
            <a:ext cx="5867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+mj-lt"/>
              </a:rPr>
              <a:t>I find the magazine with the perfect article the week after I’ve preached on a difficult topic?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4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858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Modern relevancy of Ecclesiastes:</a:t>
            </a:r>
            <a:endParaRPr lang="en-US" sz="32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679859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 Injustice (4)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2154157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 Crooked politics (5)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2641662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 Materialism (5)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3131817"/>
            <a:ext cx="563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 Desire for the "good </a:t>
            </a:r>
            <a:r>
              <a:rPr lang="en-US" sz="3200" dirty="0" err="1" smtClean="0">
                <a:latin typeface="+mj-lt"/>
              </a:rPr>
              <a:t>ol</a:t>
            </a:r>
            <a:r>
              <a:rPr lang="en-US" sz="3200" dirty="0" smtClean="0">
                <a:latin typeface="+mj-lt"/>
              </a:rPr>
              <a:t>' days" (7)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05801" y="175729"/>
            <a:ext cx="435119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ECCLESIASTES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4151086"/>
            <a:ext cx="563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 Guilty go free to commit more crime (8)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0" y="5171182"/>
            <a:ext cx="563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 Incompetent leaders (10)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4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4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4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6" grpId="2"/>
      <p:bldP spid="7" grpId="0"/>
      <p:bldP spid="7" grpId="1"/>
      <p:bldP spid="7" grpId="2"/>
      <p:bldP spid="9" grpId="0"/>
      <p:bldP spid="9" grpId="1"/>
      <p:bldP spid="9" grpId="2"/>
      <p:bldP spid="10" grpId="0"/>
      <p:bldP spid="10" grpId="1"/>
      <p:bldP spid="10" grpId="2"/>
      <p:bldP spid="12" grpId="0"/>
      <p:bldP spid="12" grpId="1"/>
      <p:bldP spid="12" grpId="2"/>
      <p:bldP spid="13" grpId="0"/>
      <p:bldP spid="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858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Hebrew ~ </a:t>
            </a:r>
            <a:r>
              <a:rPr lang="en-US" sz="3200" b="1" i="1" dirty="0" err="1" smtClean="0">
                <a:solidFill>
                  <a:schemeClr val="bg1"/>
                </a:solidFill>
              </a:rPr>
              <a:t>Qoheleth</a:t>
            </a:r>
            <a:r>
              <a:rPr lang="en-US" sz="3200" dirty="0" smtClean="0">
                <a:latin typeface="+mj-lt"/>
              </a:rPr>
              <a:t> -- </a:t>
            </a:r>
            <a:r>
              <a:rPr lang="en-US" sz="3200" i="1" dirty="0" smtClean="0">
                <a:latin typeface="+mj-lt"/>
              </a:rPr>
              <a:t>"one who calls or gathers"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1701328"/>
            <a:ext cx="586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LXX and Vulgate ~ </a:t>
            </a:r>
            <a:r>
              <a:rPr lang="en-US" sz="3200" b="1" i="1" dirty="0" err="1" smtClean="0">
                <a:solidFill>
                  <a:schemeClr val="bg1"/>
                </a:solidFill>
              </a:rPr>
              <a:t>Ekklēsiastēs</a:t>
            </a:r>
            <a:endParaRPr lang="en-US" sz="3200" b="1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05801" y="175729"/>
            <a:ext cx="435119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ECCLESIASTES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2" grpId="0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05801" y="175729"/>
            <a:ext cx="435119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ECCLESIASTES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0960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The </a:t>
            </a:r>
            <a:r>
              <a:rPr lang="en-US" sz="2800" dirty="0" err="1" smtClean="0">
                <a:latin typeface="Magneto" pitchFamily="82" charset="0"/>
              </a:rPr>
              <a:t>Meggiloth</a:t>
            </a:r>
            <a:r>
              <a:rPr lang="en-US" sz="2800" dirty="0" smtClean="0">
                <a:latin typeface="Magneto" pitchFamily="82" charset="0"/>
              </a:rPr>
              <a:t> (5 scrolls)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579424" y="762000"/>
            <a:ext cx="2286000" cy="1371600"/>
            <a:chOff x="304800" y="762000"/>
            <a:chExt cx="2286000" cy="1371600"/>
          </a:xfrm>
        </p:grpSpPr>
        <p:pic>
          <p:nvPicPr>
            <p:cNvPr id="7" name="Picture 6" descr="parchment3.png"/>
            <p:cNvPicPr>
              <a:picLocks noChangeAspect="1"/>
            </p:cNvPicPr>
            <p:nvPr/>
          </p:nvPicPr>
          <p:blipFill>
            <a:blip r:embed="rId2" cstate="print"/>
            <a:srcRect r="1582" b="1075"/>
            <a:stretch>
              <a:fillRect/>
            </a:stretch>
          </p:blipFill>
          <p:spPr>
            <a:xfrm>
              <a:off x="304800" y="762000"/>
              <a:ext cx="2286000" cy="13716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53704" y="997803"/>
              <a:ext cx="2133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2">
                      <a:lumMod val="50000"/>
                    </a:schemeClr>
                  </a:solidFill>
                  <a:latin typeface="Magneto" pitchFamily="82" charset="0"/>
                </a:rPr>
                <a:t>Song of Solomon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811976" y="762000"/>
            <a:ext cx="2286000" cy="1371600"/>
            <a:chOff x="2590800" y="762000"/>
            <a:chExt cx="2286000" cy="1371600"/>
          </a:xfrm>
        </p:grpSpPr>
        <p:pic>
          <p:nvPicPr>
            <p:cNvPr id="9" name="Picture 8" descr="parchment3.png"/>
            <p:cNvPicPr>
              <a:picLocks noChangeAspect="1"/>
            </p:cNvPicPr>
            <p:nvPr/>
          </p:nvPicPr>
          <p:blipFill>
            <a:blip r:embed="rId2" cstate="print"/>
            <a:srcRect r="1582" b="1075"/>
            <a:stretch>
              <a:fillRect/>
            </a:stretch>
          </p:blipFill>
          <p:spPr>
            <a:xfrm>
              <a:off x="2590800" y="762000"/>
              <a:ext cx="2286000" cy="13716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639704" y="1173791"/>
              <a:ext cx="2133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2">
                      <a:lumMod val="50000"/>
                    </a:schemeClr>
                  </a:solidFill>
                  <a:latin typeface="Magneto" pitchFamily="82" charset="0"/>
                </a:rPr>
                <a:t>Ruth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18448" y="748352"/>
            <a:ext cx="2286000" cy="1371600"/>
            <a:chOff x="4876800" y="762000"/>
            <a:chExt cx="2286000" cy="1371600"/>
          </a:xfrm>
        </p:grpSpPr>
        <p:pic>
          <p:nvPicPr>
            <p:cNvPr id="13" name="Picture 12" descr="parchment3.png"/>
            <p:cNvPicPr>
              <a:picLocks noChangeAspect="1"/>
            </p:cNvPicPr>
            <p:nvPr/>
          </p:nvPicPr>
          <p:blipFill>
            <a:blip r:embed="rId2" cstate="print"/>
            <a:srcRect r="1582" b="1075"/>
            <a:stretch>
              <a:fillRect/>
            </a:stretch>
          </p:blipFill>
          <p:spPr>
            <a:xfrm>
              <a:off x="4876800" y="762000"/>
              <a:ext cx="2286000" cy="13716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953000" y="1173791"/>
              <a:ext cx="2133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2">
                      <a:lumMod val="50000"/>
                    </a:schemeClr>
                  </a:solidFill>
                  <a:latin typeface="Magneto" pitchFamily="82" charset="0"/>
                </a:rPr>
                <a:t>Esther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447800" y="3200400"/>
            <a:ext cx="2286000" cy="1371600"/>
            <a:chOff x="304800" y="4191000"/>
            <a:chExt cx="2286000" cy="1371600"/>
          </a:xfrm>
        </p:grpSpPr>
        <p:pic>
          <p:nvPicPr>
            <p:cNvPr id="15" name="Picture 14" descr="parchment3.png"/>
            <p:cNvPicPr>
              <a:picLocks noChangeAspect="1"/>
            </p:cNvPicPr>
            <p:nvPr/>
          </p:nvPicPr>
          <p:blipFill>
            <a:blip r:embed="rId2" cstate="print"/>
            <a:srcRect r="1582" b="1075"/>
            <a:stretch>
              <a:fillRect/>
            </a:stretch>
          </p:blipFill>
          <p:spPr>
            <a:xfrm>
              <a:off x="304800" y="4191000"/>
              <a:ext cx="2286000" cy="13716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67352" y="4426803"/>
              <a:ext cx="2133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solidFill>
                    <a:schemeClr val="accent2">
                      <a:lumMod val="50000"/>
                    </a:schemeClr>
                  </a:solidFill>
                  <a:latin typeface="Magneto" pitchFamily="82" charset="0"/>
                </a:rPr>
                <a:t>Lamenta-tions</a:t>
              </a:r>
              <a:endParaRPr lang="en-US" sz="2400" dirty="0" smtClean="0">
                <a:solidFill>
                  <a:schemeClr val="accent2">
                    <a:lumMod val="50000"/>
                  </a:schemeClr>
                </a:solidFill>
                <a:latin typeface="Magneto" pitchFamily="8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733800" y="3200400"/>
            <a:ext cx="2286000" cy="1371600"/>
            <a:chOff x="3810000" y="4191000"/>
            <a:chExt cx="2286000" cy="1371600"/>
          </a:xfrm>
        </p:grpSpPr>
        <p:pic>
          <p:nvPicPr>
            <p:cNvPr id="17" name="Picture 16" descr="parchment3.png"/>
            <p:cNvPicPr>
              <a:picLocks noChangeAspect="1"/>
            </p:cNvPicPr>
            <p:nvPr/>
          </p:nvPicPr>
          <p:blipFill>
            <a:blip r:embed="rId2" cstate="print"/>
            <a:srcRect r="1582" b="1075"/>
            <a:stretch>
              <a:fillRect/>
            </a:stretch>
          </p:blipFill>
          <p:spPr>
            <a:xfrm>
              <a:off x="3810000" y="4191000"/>
              <a:ext cx="2286000" cy="13716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858904" y="4426803"/>
              <a:ext cx="2133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solidFill>
                    <a:schemeClr val="accent2">
                      <a:lumMod val="50000"/>
                    </a:schemeClr>
                  </a:solidFill>
                  <a:latin typeface="Magneto" pitchFamily="82" charset="0"/>
                </a:rPr>
                <a:t>Ecclesias-tes</a:t>
              </a:r>
              <a:endParaRPr lang="en-US" sz="2400" dirty="0" smtClean="0">
                <a:solidFill>
                  <a:schemeClr val="accent2">
                    <a:lumMod val="50000"/>
                  </a:schemeClr>
                </a:solidFill>
                <a:latin typeface="Magneto" pitchFamily="82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29904" y="20574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Magneto" pitchFamily="82" charset="0"/>
              </a:rPr>
              <a:t>Purim, 14</a:t>
            </a:r>
            <a:r>
              <a:rPr lang="en-US" sz="2400" baseline="30000" dirty="0" smtClean="0">
                <a:latin typeface="Magneto" pitchFamily="82" charset="0"/>
              </a:rPr>
              <a:t>th</a:t>
            </a:r>
            <a:r>
              <a:rPr lang="en-US" sz="2400" dirty="0" smtClean="0">
                <a:latin typeface="Magneto" pitchFamily="82" charset="0"/>
              </a:rPr>
              <a:t> of Adar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64728" y="2057400"/>
            <a:ext cx="2057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Magneto" pitchFamily="82" charset="0"/>
              </a:rPr>
              <a:t>Passover, 15</a:t>
            </a:r>
            <a:r>
              <a:rPr lang="en-US" sz="2100" baseline="30000" dirty="0" smtClean="0">
                <a:latin typeface="Magneto" pitchFamily="82" charset="0"/>
              </a:rPr>
              <a:t>th</a:t>
            </a:r>
            <a:r>
              <a:rPr lang="en-US" sz="2100" dirty="0" smtClean="0">
                <a:latin typeface="Magneto" pitchFamily="82" charset="0"/>
              </a:rPr>
              <a:t> of Nisan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25704" y="2057400"/>
            <a:ext cx="2057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err="1" smtClean="0">
                <a:latin typeface="Magneto" pitchFamily="82" charset="0"/>
              </a:rPr>
              <a:t>Shavu’ot</a:t>
            </a:r>
            <a:r>
              <a:rPr lang="en-US" sz="2100" dirty="0" smtClean="0">
                <a:latin typeface="Magneto" pitchFamily="82" charset="0"/>
              </a:rPr>
              <a:t>, 6</a:t>
            </a:r>
            <a:r>
              <a:rPr lang="en-US" sz="2100" baseline="30000" dirty="0" smtClean="0">
                <a:latin typeface="Magneto" pitchFamily="82" charset="0"/>
              </a:rPr>
              <a:t>th</a:t>
            </a:r>
            <a:r>
              <a:rPr lang="en-US" sz="2100" dirty="0" smtClean="0">
                <a:latin typeface="Magneto" pitchFamily="82" charset="0"/>
              </a:rPr>
              <a:t> of Sivan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37648" y="4509967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latin typeface="Magneto" pitchFamily="82" charset="0"/>
              </a:rPr>
              <a:t>Tisha</a:t>
            </a:r>
            <a:r>
              <a:rPr lang="en-US" sz="2200" dirty="0" smtClean="0">
                <a:latin typeface="Magneto" pitchFamily="82" charset="0"/>
              </a:rPr>
              <a:t> B’AV, 9</a:t>
            </a:r>
            <a:r>
              <a:rPr lang="en-US" sz="2200" baseline="30000" dirty="0" smtClean="0">
                <a:latin typeface="Magneto" pitchFamily="82" charset="0"/>
              </a:rPr>
              <a:t>th</a:t>
            </a:r>
            <a:r>
              <a:rPr lang="en-US" sz="2200" dirty="0" smtClean="0">
                <a:latin typeface="Magneto" pitchFamily="82" charset="0"/>
              </a:rPr>
              <a:t> of Av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88392" y="4509448"/>
            <a:ext cx="2168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Magneto" pitchFamily="82" charset="0"/>
              </a:rPr>
              <a:t>Tabernacles, 15</a:t>
            </a:r>
            <a:r>
              <a:rPr lang="en-US" sz="2200" baseline="30000" dirty="0" smtClean="0">
                <a:latin typeface="Magneto" pitchFamily="82" charset="0"/>
              </a:rPr>
              <a:t>th</a:t>
            </a:r>
            <a:r>
              <a:rPr lang="en-US" sz="2200" dirty="0" smtClean="0">
                <a:latin typeface="Magneto" pitchFamily="82" charset="0"/>
              </a:rPr>
              <a:t> of Tishri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4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6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7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2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5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4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4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4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34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 tmFilter="0,0; .5, 0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  <p:bldP spid="24" grpId="1"/>
      <p:bldP spid="24" grpId="2"/>
      <p:bldP spid="25" grpId="0"/>
      <p:bldP spid="25" grpId="1"/>
      <p:bldP spid="25" grpId="2"/>
      <p:bldP spid="26" grpId="0"/>
      <p:bldP spid="26" grpId="1"/>
      <p:bldP spid="26" grpId="2"/>
      <p:bldP spid="27" grpId="0"/>
      <p:bldP spid="27" grpId="1"/>
      <p:bldP spid="27" grpId="2"/>
      <p:bldP spid="29" grpId="0"/>
      <p:bldP spid="2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858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  <a:latin typeface="+mj-lt"/>
              </a:rPr>
              <a:t>Vanity</a:t>
            </a:r>
            <a:r>
              <a:rPr lang="en-US" sz="3200" dirty="0" smtClean="0">
                <a:latin typeface="+mj-lt"/>
              </a:rPr>
              <a:t> ~ </a:t>
            </a:r>
            <a:r>
              <a:rPr lang="en-US" sz="3200" b="1" i="1" dirty="0" err="1" smtClean="0">
                <a:solidFill>
                  <a:schemeClr val="bg1"/>
                </a:solidFill>
              </a:rPr>
              <a:t>hebel</a:t>
            </a:r>
            <a:r>
              <a:rPr lang="en-US" sz="3200" dirty="0" smtClean="0">
                <a:latin typeface="+mj-lt"/>
              </a:rPr>
              <a:t> – 38x (5x in 1:2)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05801" y="175729"/>
            <a:ext cx="435119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ECCLESIASTES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22716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 Futile, empty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1728521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 Fleeting, vaporous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2248273"/>
            <a:ext cx="563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 Incomprehensible, enigmatic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858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  <a:latin typeface="+mj-lt"/>
              </a:rPr>
              <a:t>Under the sun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~ 29x 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05801" y="175729"/>
            <a:ext cx="435119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ECCLESIASTES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theme/theme1.xml><?xml version="1.0" encoding="utf-8"?>
<a:theme xmlns:a="http://schemas.openxmlformats.org/drawingml/2006/main" name="Route_66">
  <a:themeElements>
    <a:clrScheme name="Route 66">
      <a:dk1>
        <a:srgbClr val="FFFFFF"/>
      </a:dk1>
      <a:lt1>
        <a:srgbClr val="FFC0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oute 66">
      <a:majorFont>
        <a:latin typeface="Magneto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dirty="0" smtClean="0">
            <a:latin typeface="Magneto" pitchFamily="8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Route_66</Template>
  <TotalTime>4097</TotalTime>
  <Words>477</Words>
  <Application>Microsoft Office PowerPoint</Application>
  <PresentationFormat>On-screen Show (4:3)</PresentationFormat>
  <Paragraphs>68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Route_66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</dc:creator>
  <cp:lastModifiedBy>Kathy</cp:lastModifiedBy>
  <cp:revision>86</cp:revision>
  <dcterms:created xsi:type="dcterms:W3CDTF">2009-08-27T03:45:03Z</dcterms:created>
  <dcterms:modified xsi:type="dcterms:W3CDTF">2009-08-31T19:13:34Z</dcterms:modified>
</cp:coreProperties>
</file>